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8" r:id="rId3"/>
    <p:sldId id="257" r:id="rId4"/>
    <p:sldId id="259" r:id="rId5"/>
    <p:sldId id="256" r:id="rId6"/>
    <p:sldId id="260" r:id="rId7"/>
    <p:sldId id="281" r:id="rId8"/>
    <p:sldId id="262" r:id="rId9"/>
    <p:sldId id="282" r:id="rId10"/>
    <p:sldId id="272" r:id="rId11"/>
    <p:sldId id="283" r:id="rId12"/>
    <p:sldId id="27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4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FB1DA-E9A8-4F86-9795-338D6A64E7CD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C3FED-E5F0-4494-BAB7-58447CC451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325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068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325557-2267-49CA-B3F2-48BDCDB5493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D7344-8983-48A6-998C-92E2650C29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BCC04-2F97-4BA7-826A-DB21240F579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D7344-8983-48A6-998C-92E2650C295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071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2B614-DD0B-48FF-B168-30C6CC241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CDF9C5-AF0F-4D35-A373-2BAC4760C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9CF40C-3D08-4B0F-A96E-B6FAEDA16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625EBB-A84C-41BF-B1FC-2C38C960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D28983-8076-4F87-B57B-1B4440A7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614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76CA33-C644-4B23-AAA1-E3472C00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7E72C7-1B58-45B3-ACF3-C4DDE85391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A94238-AA3B-4676-B60F-A3282E57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721AAE-565D-46DA-B030-E27D9334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252621-F2F0-4B44-BEF7-4F7060046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7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302BF78-1811-4DAE-B0A3-E6AF6092D3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5E1BB7-5779-4702-9DDF-15E3ECA07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0EF1B0-F8D7-48FF-9575-655B53519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8A1927-630B-4F54-875C-E34A603E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AF6A0-E2F3-4813-AB3A-4AC62F61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862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11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814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536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590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57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499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147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658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53257-5D92-412F-A431-F5E1DF06E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643F29-B795-4002-B3C7-9609B1F54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0C62E9-843A-4BB2-837A-E6E4F6C80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CC48C5-2EDB-41B2-809D-E0EA50E0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29E24D-1D34-4341-BC34-92880D52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749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753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1569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82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125415" y="1524000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876800" y="1524000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628184" y="1523999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338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7" hasCustomPrompt="1"/>
          </p:nvPr>
        </p:nvSpPr>
        <p:spPr>
          <a:xfrm>
            <a:off x="1236998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8" hasCustomPrompt="1"/>
          </p:nvPr>
        </p:nvSpPr>
        <p:spPr>
          <a:xfrm>
            <a:off x="4653297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 hasCustomPrompt="1"/>
          </p:nvPr>
        </p:nvSpPr>
        <p:spPr>
          <a:xfrm>
            <a:off x="8069598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34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>
        <p:fade/>
      </p:transition>
    </mc:Choice>
    <mc:Fallback xmlns="">
      <p:transition advClick="0" advTm="2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35091"/>
      </p:ext>
    </p:extLst>
  </p:cSld>
  <p:clrMapOvr>
    <a:masterClrMapping/>
  </p:clrMapOvr>
  <p:transition spd="slow" advTm="0">
    <p:randomBar dir="vert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6_Blank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3093509" y="1339409"/>
            <a:ext cx="4166896" cy="4166896"/>
          </a:xfrm>
          <a:custGeom>
            <a:avLst/>
            <a:gdLst>
              <a:gd name="connsiteX0" fmla="*/ 2083449 w 4166896"/>
              <a:gd name="connsiteY0" fmla="*/ 1556232 h 4166896"/>
              <a:gd name="connsiteX1" fmla="*/ 1556233 w 4166896"/>
              <a:gd name="connsiteY1" fmla="*/ 2083448 h 4166896"/>
              <a:gd name="connsiteX2" fmla="*/ 2083449 w 4166896"/>
              <a:gd name="connsiteY2" fmla="*/ 2610664 h 4166896"/>
              <a:gd name="connsiteX3" fmla="*/ 2610665 w 4166896"/>
              <a:gd name="connsiteY3" fmla="*/ 2083448 h 4166896"/>
              <a:gd name="connsiteX4" fmla="*/ 2083449 w 4166896"/>
              <a:gd name="connsiteY4" fmla="*/ 1556232 h 4166896"/>
              <a:gd name="connsiteX5" fmla="*/ 2083448 w 4166896"/>
              <a:gd name="connsiteY5" fmla="*/ 0 h 4166896"/>
              <a:gd name="connsiteX6" fmla="*/ 4166896 w 4166896"/>
              <a:gd name="connsiteY6" fmla="*/ 2083448 h 4166896"/>
              <a:gd name="connsiteX7" fmla="*/ 2083448 w 4166896"/>
              <a:gd name="connsiteY7" fmla="*/ 4166896 h 4166896"/>
              <a:gd name="connsiteX8" fmla="*/ 0 w 4166896"/>
              <a:gd name="connsiteY8" fmla="*/ 2083448 h 4166896"/>
              <a:gd name="connsiteX9" fmla="*/ 2083448 w 4166896"/>
              <a:gd name="connsiteY9" fmla="*/ 0 h 416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66896" h="4166896">
                <a:moveTo>
                  <a:pt x="2083449" y="1556232"/>
                </a:moveTo>
                <a:cubicBezTo>
                  <a:pt x="1792276" y="1556232"/>
                  <a:pt x="1556233" y="1792275"/>
                  <a:pt x="1556233" y="2083448"/>
                </a:cubicBezTo>
                <a:cubicBezTo>
                  <a:pt x="1556233" y="2374621"/>
                  <a:pt x="1792276" y="2610664"/>
                  <a:pt x="2083449" y="2610664"/>
                </a:cubicBezTo>
                <a:cubicBezTo>
                  <a:pt x="2374622" y="2610664"/>
                  <a:pt x="2610665" y="2374621"/>
                  <a:pt x="2610665" y="2083448"/>
                </a:cubicBezTo>
                <a:cubicBezTo>
                  <a:pt x="2610665" y="1792275"/>
                  <a:pt x="2374622" y="1556232"/>
                  <a:pt x="2083449" y="1556232"/>
                </a:cubicBezTo>
                <a:close/>
                <a:moveTo>
                  <a:pt x="2083448" y="0"/>
                </a:moveTo>
                <a:cubicBezTo>
                  <a:pt x="3234105" y="0"/>
                  <a:pt x="4166896" y="932791"/>
                  <a:pt x="4166896" y="2083448"/>
                </a:cubicBezTo>
                <a:cubicBezTo>
                  <a:pt x="4166896" y="3234105"/>
                  <a:pt x="3234105" y="4166896"/>
                  <a:pt x="2083448" y="4166896"/>
                </a:cubicBezTo>
                <a:cubicBezTo>
                  <a:pt x="932791" y="4166896"/>
                  <a:pt x="0" y="3234105"/>
                  <a:pt x="0" y="2083448"/>
                </a:cubicBezTo>
                <a:cubicBezTo>
                  <a:pt x="0" y="932791"/>
                  <a:pt x="932791" y="0"/>
                  <a:pt x="208344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8258"/>
      </p:ext>
    </p:extLst>
  </p:cSld>
  <p:clrMapOvr>
    <a:masterClrMapping/>
  </p:clrMapOvr>
  <p:transition spd="slow" advTm="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15D804-4592-4268-9739-B37F74047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A0C2D1-C73F-47D7-8DF2-8295347B4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427B01-365D-40D8-97DA-3C8674044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D0CB55-E48C-45D1-A2CE-15327A58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51F46-55E1-43A5-A36A-7C4A1F289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10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5E79E3-BF24-4A95-9F95-5798B43F9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D17BF-9064-4441-800B-ABE13F263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7C3BEF-3162-4117-B0F5-488D9C98F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013185-077E-43AD-B312-29E96D941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D45DA4-268C-40C0-91CE-B756DECC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D34355-F0BC-40C0-AE2D-41EB0A9F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882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BB7687-CA28-4F83-A565-DC8A34E5B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8DF55A-E27A-4C97-AC1B-F476323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E9CEEE-E6B7-4465-87A4-83B519C48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BD6D1B-F716-4FAB-893F-8CF2577067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1B5916-1C04-47F6-A747-78E81E56DA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8AFFE1-591F-4198-9D45-EC09AE98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329EC76-5DC8-44E2-B84E-586A380B4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29E836-E027-4A14-B691-D2EFE86F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74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CB30D4-7FB8-4A7B-8442-D7D17E5B3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182612-BD8E-40FA-BE7C-9D2DFE1B6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905C577-2B68-4CE3-B55E-873ED05E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4A02D9-42E8-4EB1-A2C5-FCA25AA9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35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4CCBC8-D262-463A-8106-423744728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008704-271A-413E-A7DB-7F8866440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57BC132-6496-4F1E-9651-8FC08868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51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89BFEA-5BEE-436C-A4D5-5E334983A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BF69E6-29D1-48A3-872E-B8A712DE2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CC1154-AB30-499F-B31A-9B5F96A18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AE6D56-7151-4DDF-BC49-A81EC64B3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8D9F8E-EB52-42FB-9C88-246614031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A90F00-3DD4-481B-B86D-9AF59EB2C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74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E830F-969E-4BC5-B6AF-F4AAB084A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7B0A44-7D3A-4AF6-A986-9625F6CDDF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FFC519-E39D-4B5B-BC78-7419D6F3D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28B58D-154D-4CC0-ACA3-5F14A21E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9126EF-DC2B-497D-85E2-58D258740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7BE89C-007F-448B-93D7-B6B9EABA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87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4115BC-6E02-4E27-8021-DEA5423F3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7D9A56-8D5E-4599-9CAC-25AB1D5B0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3B11A9-FE0D-4F38-B53B-B7C329D0AE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CB849-91E2-4A52-9734-A85B5D54052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3E147-B591-42D3-9FC1-41630756F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F17A37-55D8-4F6F-8E67-3902AA9001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197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2195-3E9F-4355-80FD-4B614EB89A1A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感谢您下载小木头平台上提供的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作品，为了您和小木头以及原创作者的利益，请勿复制、传播、销售，否则将承担法律责任！小木头将对作品进行维权，按照传播下载次数进行十倍的索取赔偿！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1466017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9.xml"/><Relationship Id="rId7" Type="http://schemas.openxmlformats.org/officeDocument/2006/relationships/slideLayout" Target="../slideLayouts/slideLayout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12.png"/><Relationship Id="rId4" Type="http://schemas.openxmlformats.org/officeDocument/2006/relationships/tags" Target="../tags/tag10.xml"/><Relationship Id="rId9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eg"/><Relationship Id="rId5" Type="http://schemas.openxmlformats.org/officeDocument/2006/relationships/image" Target="../media/image2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8.pn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1100458"/>
            <a:ext cx="12192000" cy="3773713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矩形 47"/>
          <p:cNvSpPr/>
          <p:nvPr/>
        </p:nvSpPr>
        <p:spPr>
          <a:xfrm>
            <a:off x="7226604" y="712381"/>
            <a:ext cx="3944368" cy="5209953"/>
          </a:xfrm>
          <a:prstGeom prst="rect">
            <a:avLst/>
          </a:prstGeom>
          <a:solidFill>
            <a:srgbClr val="F2F2F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7" name="椭圆 36"/>
          <p:cNvSpPr/>
          <p:nvPr/>
        </p:nvSpPr>
        <p:spPr>
          <a:xfrm>
            <a:off x="8349656" y="1711829"/>
            <a:ext cx="1698264" cy="1631628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-131894" y="5257694"/>
            <a:ext cx="7527077" cy="1200329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/>
              <a:t>组长：周远笛 </a:t>
            </a:r>
            <a:r>
              <a:rPr lang="en-US" altLang="zh-CN" dirty="0"/>
              <a:t>16340311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组员：谢涛     </a:t>
            </a:r>
            <a:r>
              <a:rPr lang="en-US" altLang="zh-CN" dirty="0"/>
              <a:t>16340255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           杨泓臻 </a:t>
            </a:r>
            <a:r>
              <a:rPr lang="en-US" altLang="zh-CN" dirty="0"/>
              <a:t>16340269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            袁之浩 </a:t>
            </a:r>
            <a:r>
              <a:rPr lang="en-US" altLang="zh-CN" dirty="0"/>
              <a:t>16340282</a:t>
            </a:r>
            <a:r>
              <a:rPr lang="zh-CN" altLang="en-US" dirty="0"/>
              <a:t> </a:t>
            </a:r>
            <a:endParaRPr lang="en-US" altLang="zh-CN" spc="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453423" y="4497572"/>
            <a:ext cx="3508744" cy="0"/>
          </a:xfrm>
          <a:prstGeom prst="line">
            <a:avLst/>
          </a:prstGeom>
          <a:ln>
            <a:solidFill>
              <a:srgbClr val="448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7292987" y="3354663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dirty="0">
                <a:blipFill dpi="0" rotWithShape="1">
                  <a:blip r:embed="rId5"/>
                  <a:srcRect/>
                  <a:tile tx="0" ty="0" sx="100000" sy="100000" flip="none" algn="br"/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时间森林</a:t>
            </a:r>
          </a:p>
        </p:txBody>
      </p:sp>
      <p:pic>
        <p:nvPicPr>
          <p:cNvPr id="5" name="大橋トリオ - I'm Your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50" out="25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21028" y="338124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0"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4" grpId="0" animBg="1"/>
      <p:bldP spid="37" grpId="0" animBg="1"/>
      <p:bldP spid="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2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65"/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endParaRPr lang="en-US" altLang="zh-CN" sz="2135" b="1" spc="800" dirty="0">
                <a:solidFill>
                  <a:schemeClr val="bg2">
                    <a:lumMod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2044200"/>
              <a:ext cx="296761" cy="14021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【</a:t>
              </a:r>
              <a:r>
                <a:rPr lang="zh-CN" altLang="en-US" sz="4800" b="1" spc="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预期拓展</a:t>
              </a:r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49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79F9F261-F633-4EE4-858A-6690A42CBC44}"/>
              </a:ext>
            </a:extLst>
          </p:cNvPr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PA_库_矩形 9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5" name="PA_库_椭圆 4"/>
          <p:cNvSpPr/>
          <p:nvPr>
            <p:custDataLst>
              <p:tags r:id="rId2"/>
            </p:custDataLst>
          </p:nvPr>
        </p:nvSpPr>
        <p:spPr>
          <a:xfrm>
            <a:off x="3670300" y="1002665"/>
            <a:ext cx="4852035" cy="4852035"/>
          </a:xfrm>
          <a:prstGeom prst="ellipse">
            <a:avLst/>
          </a:prstGeom>
          <a:solidFill>
            <a:srgbClr val="44855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sp>
        <p:nvSpPr>
          <p:cNvPr id="21" name="PA_库_文本框 20"/>
          <p:cNvSpPr txBox="1"/>
          <p:nvPr>
            <p:custDataLst>
              <p:tags r:id="rId3"/>
            </p:custDataLst>
          </p:nvPr>
        </p:nvSpPr>
        <p:spPr>
          <a:xfrm>
            <a:off x="4650105" y="1866328"/>
            <a:ext cx="2999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加入天气功能</a:t>
            </a:r>
            <a:endParaRPr lang="zh-CN" altLang="en-US" sz="1200" spc="300" dirty="0">
              <a:solidFill>
                <a:schemeClr val="bg1"/>
              </a:solidFill>
              <a:uFillTx/>
              <a:latin typeface="方正苏新诗柳楷简体" panose="02000000000000000000" pitchFamily="2" charset="-122"/>
              <a:ea typeface="方正苏新诗柳楷简体" panose="02000000000000000000" pitchFamily="2" charset="-122"/>
              <a:sym typeface="+mn-ea"/>
            </a:endParaRPr>
          </a:p>
        </p:txBody>
      </p:sp>
      <p:sp>
        <p:nvSpPr>
          <p:cNvPr id="11" name="PA_库_文本框 10"/>
          <p:cNvSpPr txBox="1"/>
          <p:nvPr>
            <p:custDataLst>
              <p:tags r:id="rId4"/>
            </p:custDataLst>
          </p:nvPr>
        </p:nvSpPr>
        <p:spPr>
          <a:xfrm>
            <a:off x="4596447" y="2818786"/>
            <a:ext cx="2999105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      根据天气的不同，修改光照模型的参数。如果顺利的话，还可以模拟雨雪，使得场景真实感增强。</a:t>
            </a:r>
          </a:p>
        </p:txBody>
      </p:sp>
      <p:pic>
        <p:nvPicPr>
          <p:cNvPr id="8" name="PA_库_图片 7" descr="44161b94577c1e358d44cc9954ef2d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0"/>
          <a:stretch>
            <a:fillRect/>
          </a:stretch>
        </p:blipFill>
        <p:spPr>
          <a:xfrm rot="20340000">
            <a:off x="1989455" y="1257300"/>
            <a:ext cx="3416935" cy="4864100"/>
          </a:xfrm>
          <a:prstGeom prst="rect">
            <a:avLst/>
          </a:prstGeom>
        </p:spPr>
      </p:pic>
      <p:pic>
        <p:nvPicPr>
          <p:cNvPr id="9" name="PA_库_图片 8" descr="44161b94577c1e358d44cc9954ef2d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0"/>
          <a:stretch>
            <a:fillRect/>
          </a:stretch>
        </p:blipFill>
        <p:spPr>
          <a:xfrm rot="720000" flipH="1">
            <a:off x="7452995" y="3184525"/>
            <a:ext cx="1588135" cy="2260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 animBg="1"/>
      <p:bldP spid="21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44080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786072" y="1364220"/>
            <a:ext cx="2012649" cy="2012649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/>
        </p:nvSpPr>
        <p:spPr>
          <a:xfrm>
            <a:off x="1515397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作品灵感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14" name="矩形 13"/>
          <p:cNvSpPr/>
          <p:nvPr/>
        </p:nvSpPr>
        <p:spPr>
          <a:xfrm>
            <a:off x="3513149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椭圆 5"/>
          <p:cNvSpPr/>
          <p:nvPr/>
        </p:nvSpPr>
        <p:spPr>
          <a:xfrm>
            <a:off x="3655141" y="1364220"/>
            <a:ext cx="2012649" cy="2012649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/>
        </p:nvSpPr>
        <p:spPr>
          <a:xfrm>
            <a:off x="4384466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场景内容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15" name="矩形 14"/>
          <p:cNvSpPr/>
          <p:nvPr/>
        </p:nvSpPr>
        <p:spPr>
          <a:xfrm>
            <a:off x="6382218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椭圆 6"/>
          <p:cNvSpPr/>
          <p:nvPr/>
        </p:nvSpPr>
        <p:spPr>
          <a:xfrm>
            <a:off x="6524210" y="1364220"/>
            <a:ext cx="2012649" cy="2012649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9251289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椭圆 7"/>
          <p:cNvSpPr/>
          <p:nvPr/>
        </p:nvSpPr>
        <p:spPr>
          <a:xfrm>
            <a:off x="9393281" y="1364220"/>
            <a:ext cx="2012649" cy="2012649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矩形 18"/>
          <p:cNvSpPr/>
          <p:nvPr/>
        </p:nvSpPr>
        <p:spPr>
          <a:xfrm>
            <a:off x="7253537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技术问题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20" name="矩形 19"/>
          <p:cNvSpPr/>
          <p:nvPr/>
        </p:nvSpPr>
        <p:spPr>
          <a:xfrm>
            <a:off x="10122606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预期拓展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9" grpId="0"/>
      <p:bldP spid="14" grpId="0" animBg="1"/>
      <p:bldP spid="6" grpId="0" animBg="1"/>
      <p:bldP spid="10" grpId="0"/>
      <p:bldP spid="15" grpId="0" animBg="1"/>
      <p:bldP spid="7" grpId="0" animBg="1"/>
      <p:bldP spid="16" grpId="0" animBg="1"/>
      <p:bldP spid="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1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6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135" b="1" i="0" u="none" strike="noStrike" kern="1200" cap="none" spc="8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2038018"/>
              <a:ext cx="296761" cy="1414562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【</a:t>
              </a:r>
              <a:r>
                <a:rPr kumimoji="0" lang="zh-CN" altLang="en-US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作品灵感</a:t>
              </a:r>
              <a:r>
                <a:rPr kumimoji="0" lang="en-US" altLang="zh-CN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23816" y="871734"/>
            <a:ext cx="3944368" cy="4822256"/>
          </a:xfrm>
          <a:prstGeom prst="rect">
            <a:avLst/>
          </a:prstGeom>
          <a:solidFill>
            <a:srgbClr val="F2F2F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246866" y="1164010"/>
            <a:ext cx="1698264" cy="163162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TextBox 59"/>
          <p:cNvSpPr>
            <a:spLocks noChangeArrowheads="1"/>
          </p:cNvSpPr>
          <p:nvPr/>
        </p:nvSpPr>
        <p:spPr bwMode="auto">
          <a:xfrm flipH="1">
            <a:off x="5123891" y="2929965"/>
            <a:ext cx="194421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专注种树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100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年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44855C"/>
              </a:solidFill>
              <a:effectLst/>
              <a:uLnTx/>
              <a:uFillTx/>
              <a:latin typeface="方正苏新诗柳楷简体" panose="02000000000000000000" pitchFamily="2" charset="-122"/>
              <a:ea typeface="方正苏新诗柳楷简体" panose="02000000000000000000" pitchFamily="2" charset="-122"/>
              <a:cs typeface="+mn-cs"/>
              <a:sym typeface="方正兰亭黑_GBK" pitchFamily="2" charset="-122"/>
            </a:endParaRPr>
          </a:p>
        </p:txBody>
      </p:sp>
      <p:sp>
        <p:nvSpPr>
          <p:cNvPr id="9" name="矩形 30"/>
          <p:cNvSpPr>
            <a:spLocks noChangeArrowheads="1"/>
          </p:cNvSpPr>
          <p:nvPr/>
        </p:nvSpPr>
        <p:spPr bwMode="auto">
          <a:xfrm>
            <a:off x="4666268" y="3429000"/>
            <a:ext cx="2903455" cy="174589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当我们打开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forest app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后，在规定的一段时间内不使用手机，就会根据时间的长短种下不同的树。打开森林界面，看到各式各样的树，这些树也见证自己专注学习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工作的历程，心中也会有小小的成就感。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44855C"/>
              </a:solidFill>
              <a:effectLst/>
              <a:uLnTx/>
              <a:uFillTx/>
              <a:latin typeface="方正苏新诗柳楷简体" panose="02000000000000000000" pitchFamily="2" charset="-122"/>
              <a:ea typeface="方正苏新诗柳楷简体" panose="02000000000000000000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605" y="722614"/>
            <a:ext cx="8228695" cy="54857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685"/>
          <a:stretch>
            <a:fillRect/>
          </a:stretch>
        </p:blipFill>
        <p:spPr>
          <a:xfrm rot="5400000">
            <a:off x="-2645459" y="3109495"/>
            <a:ext cx="5719580" cy="69838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椭圆 3"/>
          <p:cNvSpPr/>
          <p:nvPr/>
        </p:nvSpPr>
        <p:spPr>
          <a:xfrm>
            <a:off x="2511784" y="1899692"/>
            <a:ext cx="3131642" cy="3131642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5098" y="776100"/>
            <a:ext cx="1788446" cy="5378820"/>
            <a:chOff x="655098" y="776100"/>
            <a:chExt cx="1788446" cy="5378820"/>
          </a:xfrm>
        </p:grpSpPr>
        <p:sp>
          <p:nvSpPr>
            <p:cNvPr id="5" name="文本框 4"/>
            <p:cNvSpPr txBox="1"/>
            <p:nvPr/>
          </p:nvSpPr>
          <p:spPr>
            <a:xfrm>
              <a:off x="1843380" y="1261397"/>
              <a:ext cx="600164" cy="440822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将种树贯彻到底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55098" y="776100"/>
              <a:ext cx="1154162" cy="537882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但是，</a:t>
              </a:r>
              <a:r>
                <a:rPr lang="en-US" altLang="zh-CN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forest</a:t>
              </a:r>
              <a:r>
                <a: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中的森林并不真实，而且画面很局限，能不能让其更加有真实感、拥有更好的画面呢？能不能让种树的过程更加直观呢，而不是停留在简单的文字说明和一个简单的图标。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1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65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endParaRPr lang="en-US" altLang="zh-CN" sz="2135" b="1" spc="800" dirty="0">
                <a:solidFill>
                  <a:schemeClr val="bg2">
                    <a:lumMod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2038019"/>
              <a:ext cx="296761" cy="1414562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【</a:t>
              </a:r>
              <a:r>
                <a:rPr lang="zh-CN" altLang="en-US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场景内容</a:t>
              </a:r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 bwMode="auto">
          <a:xfrm>
            <a:off x="1117279" y="290838"/>
            <a:ext cx="9957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anchor="t" anchorCtr="0">
            <a:spAutoFit/>
          </a:bodyPr>
          <a:lstStyle/>
          <a:p>
            <a:pPr algn="ctr" defTabSz="4572000">
              <a:lnSpc>
                <a:spcPts val="7200"/>
              </a:lnSpc>
            </a:pPr>
            <a:r>
              <a:rPr lang="zh-CN" altLang="en-US" sz="6000" spc="300" dirty="0">
                <a:blipFill>
                  <a:blip r:embed="rId3"/>
                  <a:stretch>
                    <a:fillRect/>
                  </a:stretch>
                </a:blipFill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Playfair Display SC" charset="0"/>
                <a:sym typeface="Bebas Neue" charset="0"/>
              </a:rPr>
              <a:t>场景介绍</a:t>
            </a:r>
            <a:endParaRPr lang="en-US" sz="6000" spc="300" dirty="0">
              <a:blipFill>
                <a:blip r:embed="rId3"/>
                <a:stretch>
                  <a:fillRect/>
                </a:stretch>
              </a:blipFill>
              <a:latin typeface="方正苏新诗柳楷简体" panose="02000000000000000000" pitchFamily="2" charset="-122"/>
              <a:ea typeface="方正苏新诗柳楷简体" panose="02000000000000000000" pitchFamily="2" charset="-122"/>
              <a:cs typeface="Playfair Display SC" charset="0"/>
              <a:sym typeface="Bebas Neue" charset="0"/>
            </a:endParaRP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50" b="11450"/>
          <a:stretch>
            <a:fillRect/>
          </a:stretch>
        </p:blipFill>
        <p:spPr/>
      </p:pic>
      <p:pic>
        <p:nvPicPr>
          <p:cNvPr id="7" name="图片占位符 6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2" r="21172"/>
          <a:stretch>
            <a:fillRect/>
          </a:stretch>
        </p:blipFill>
        <p:spPr/>
      </p:pic>
      <p:pic>
        <p:nvPicPr>
          <p:cNvPr id="18" name="图片占位符 17"/>
          <p:cNvPicPr>
            <a:picLocks noGrp="1" noChangeAspect="1"/>
          </p:cNvPicPr>
          <p:nvPr>
            <p:ph type="pic" sz="quarter" idx="1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0" r="17540"/>
          <a:stretch>
            <a:fillRect/>
          </a:stretch>
        </p:blipFill>
        <p:spPr/>
      </p:pic>
      <p:sp>
        <p:nvSpPr>
          <p:cNvPr id="19" name="矩形 30"/>
          <p:cNvSpPr>
            <a:spLocks noChangeArrowheads="1"/>
          </p:cNvSpPr>
          <p:nvPr/>
        </p:nvSpPr>
        <p:spPr bwMode="auto">
          <a:xfrm>
            <a:off x="1199213" y="5303861"/>
            <a:ext cx="2511195" cy="14658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基本场景：模拟一个空旷的平原场地，可以加几座远处的山增加一点真实感。平地上是草地或者是荒地。并适当加入晴天、雨天、阴天等天气。</a:t>
            </a: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4808698" y="5303861"/>
            <a:ext cx="2511195" cy="625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视角：第一人称视角和第三者视角可以进行切换</a:t>
            </a:r>
          </a:p>
        </p:txBody>
      </p:sp>
      <p:sp>
        <p:nvSpPr>
          <p:cNvPr id="21" name="矩形 30"/>
          <p:cNvSpPr>
            <a:spLocks noChangeArrowheads="1"/>
          </p:cNvSpPr>
          <p:nvPr/>
        </p:nvSpPr>
        <p:spPr bwMode="auto">
          <a:xfrm>
            <a:off x="8481594" y="5303861"/>
            <a:ext cx="3254777" cy="14658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情景：当人物停止在某个位置并选择种地，每过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10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分钟，眼前一个位置的植物就会生长一点。对于没有植物的荒地，需要选择种植的植物。并且人物可以在场景中移动，观赏自己的成果。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2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65"/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endParaRPr lang="en-US" altLang="zh-CN" sz="2135" b="1" spc="800" dirty="0">
                <a:solidFill>
                  <a:schemeClr val="bg2">
                    <a:lumMod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2038018"/>
              <a:ext cx="296761" cy="1414562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【</a:t>
              </a:r>
              <a:r>
                <a:rPr lang="zh-CN" altLang="en-US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技术问题</a:t>
              </a:r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39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PA_库_组合 6"/>
          <p:cNvGrpSpPr/>
          <p:nvPr>
            <p:custDataLst>
              <p:tags r:id="rId1"/>
            </p:custDataLst>
          </p:nvPr>
        </p:nvGrpSpPr>
        <p:grpSpPr>
          <a:xfrm>
            <a:off x="4401977" y="1542415"/>
            <a:ext cx="3331211" cy="3331211"/>
            <a:chOff x="6333" y="2428"/>
            <a:chExt cx="6216" cy="6216"/>
          </a:xfrm>
          <a:blipFill>
            <a:blip r:embed="rId9"/>
            <a:stretch>
              <a:fillRect/>
            </a:stretch>
          </a:blipFill>
        </p:grpSpPr>
        <p:grpSp>
          <p:nvGrpSpPr>
            <p:cNvPr id="3" name="组合 2"/>
            <p:cNvGrpSpPr/>
            <p:nvPr/>
          </p:nvGrpSpPr>
          <p:grpSpPr>
            <a:xfrm>
              <a:off x="6430" y="2546"/>
              <a:ext cx="5980" cy="5980"/>
              <a:chOff x="6264" y="2197"/>
              <a:chExt cx="5980" cy="5980"/>
            </a:xfrm>
            <a:grpFill/>
          </p:grpSpPr>
          <p:sp>
            <p:nvSpPr>
              <p:cNvPr id="2" name="椭圆 1"/>
              <p:cNvSpPr/>
              <p:nvPr/>
            </p:nvSpPr>
            <p:spPr>
              <a:xfrm>
                <a:off x="7179" y="3111"/>
                <a:ext cx="4151" cy="41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  <p:sp>
            <p:nvSpPr>
              <p:cNvPr id="185" name="圆环"/>
              <p:cNvSpPr/>
              <p:nvPr/>
            </p:nvSpPr>
            <p:spPr>
              <a:xfrm>
                <a:off x="6264" y="2197"/>
                <a:ext cx="5980" cy="5980"/>
              </a:xfrm>
              <a:prstGeom prst="donut">
                <a:avLst>
                  <a:gd name="adj" fmla="val 1152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</p:grpSp>
        <p:sp>
          <p:nvSpPr>
            <p:cNvPr id="5" name="矩形 4"/>
            <p:cNvSpPr/>
            <p:nvPr/>
          </p:nvSpPr>
          <p:spPr>
            <a:xfrm>
              <a:off x="6333" y="5548"/>
              <a:ext cx="6216" cy="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6408" y="5471"/>
              <a:ext cx="6216" cy="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苏新诗柳楷简体" panose="02000000000000000000" pitchFamily="2" charset="-122"/>
                <a:ea typeface="方正苏新诗柳楷简体" panose="02000000000000000000" pitchFamily="2" charset="-122"/>
              </a:endParaRPr>
            </a:p>
          </p:txBody>
        </p:sp>
      </p:grpSp>
      <p:grpSp>
        <p:nvGrpSpPr>
          <p:cNvPr id="10" name="PA_库_组合 9"/>
          <p:cNvGrpSpPr/>
          <p:nvPr>
            <p:custDataLst>
              <p:tags r:id="rId2"/>
            </p:custDataLst>
          </p:nvPr>
        </p:nvGrpSpPr>
        <p:grpSpPr>
          <a:xfrm>
            <a:off x="631190" y="1542415"/>
            <a:ext cx="3326130" cy="2226310"/>
            <a:chOff x="994" y="2429"/>
            <a:chExt cx="5238" cy="3506"/>
          </a:xfrm>
        </p:grpSpPr>
        <p:grpSp>
          <p:nvGrpSpPr>
            <p:cNvPr id="24" name="组合 23"/>
            <p:cNvGrpSpPr/>
            <p:nvPr/>
          </p:nvGrpSpPr>
          <p:grpSpPr>
            <a:xfrm>
              <a:off x="1760" y="2429"/>
              <a:ext cx="4472" cy="3506"/>
              <a:chOff x="9300" y="2727"/>
              <a:chExt cx="4472" cy="3506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9301" y="3094"/>
                <a:ext cx="4471" cy="31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根据所学，目前模型构建的主要方式是通过设计三角</a:t>
                </a:r>
                <a:r>
                  <a:rPr lang="en-US" altLang="zh-CN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mesh</a:t>
                </a: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的顶点坐标数组，然后根据光照模型进行渲染。但对于复杂的模型，比如树，自主建模太过耗时，计划使用</a:t>
                </a:r>
                <a:r>
                  <a:rPr lang="en-US" altLang="zh-CN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obj</a:t>
                </a: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文件读取的方式加载模型。</a:t>
                </a:r>
                <a:endPara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9300" y="2727"/>
                <a:ext cx="3816" cy="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kern="0" spc="50" dirty="0">
                    <a:solidFill>
                      <a:srgbClr val="286045"/>
                    </a:solidFill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自主建模</a:t>
                </a:r>
                <a:r>
                  <a:rPr lang="en-US" altLang="zh-CN" sz="1600" b="1" kern="0" spc="50" dirty="0">
                    <a:solidFill>
                      <a:srgbClr val="286045"/>
                    </a:solidFill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/</a:t>
                </a:r>
                <a:r>
                  <a:rPr lang="zh-CN" altLang="en-US" sz="1600" b="1" kern="0" spc="50" dirty="0">
                    <a:solidFill>
                      <a:srgbClr val="286045"/>
                    </a:solidFill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模型导入</a:t>
                </a:r>
                <a:endParaRPr lang="en-US" altLang="zh-CN" sz="1600" b="1" kern="0" spc="50" dirty="0">
                  <a:solidFill>
                    <a:srgbClr val="286045"/>
                  </a:solidFill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94" y="2429"/>
              <a:ext cx="88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01</a:t>
              </a:r>
            </a:p>
          </p:txBody>
        </p:sp>
      </p:grpSp>
      <p:grpSp>
        <p:nvGrpSpPr>
          <p:cNvPr id="12" name="PA_库_组合 11"/>
          <p:cNvGrpSpPr/>
          <p:nvPr>
            <p:custDataLst>
              <p:tags r:id="rId3"/>
            </p:custDataLst>
          </p:nvPr>
        </p:nvGrpSpPr>
        <p:grpSpPr>
          <a:xfrm>
            <a:off x="7968615" y="1616710"/>
            <a:ext cx="3326130" cy="1579880"/>
            <a:chOff x="994" y="2429"/>
            <a:chExt cx="5238" cy="2488"/>
          </a:xfrm>
        </p:grpSpPr>
        <p:grpSp>
          <p:nvGrpSpPr>
            <p:cNvPr id="20" name="组合 19"/>
            <p:cNvGrpSpPr/>
            <p:nvPr/>
          </p:nvGrpSpPr>
          <p:grpSpPr>
            <a:xfrm>
              <a:off x="1760" y="2429"/>
              <a:ext cx="4472" cy="2488"/>
              <a:chOff x="9300" y="2727"/>
              <a:chExt cx="4472" cy="2488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9301" y="3094"/>
                <a:ext cx="4471" cy="21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tx1"/>
                    </a:solidFill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由于场景中需要人物不断走动，因而人不仅仅是一个静态的物体，需要对人物的模型加入骨骼。</a:t>
                </a:r>
              </a:p>
              <a:p>
                <a:pPr>
                  <a:lnSpc>
                    <a:spcPct val="150000"/>
                  </a:lnSpc>
                </a:pPr>
                <a:endPara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9300" y="2727"/>
                <a:ext cx="3816" cy="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kern="0" spc="50" dirty="0">
                    <a:solidFill>
                      <a:srgbClr val="44855C"/>
                    </a:solidFill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人物骨骼建模</a:t>
                </a:r>
                <a:endParaRPr lang="en-US" altLang="zh-CN" sz="1600" b="1" kern="0" spc="50" dirty="0">
                  <a:solidFill>
                    <a:srgbClr val="44855C"/>
                  </a:solidFill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994" y="2429"/>
              <a:ext cx="88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02</a:t>
              </a:r>
            </a:p>
          </p:txBody>
        </p:sp>
      </p:grpSp>
      <p:grpSp>
        <p:nvGrpSpPr>
          <p:cNvPr id="27" name="PA_库_组合 26"/>
          <p:cNvGrpSpPr/>
          <p:nvPr>
            <p:custDataLst>
              <p:tags r:id="rId4"/>
            </p:custDataLst>
          </p:nvPr>
        </p:nvGrpSpPr>
        <p:grpSpPr>
          <a:xfrm>
            <a:off x="598804" y="3872865"/>
            <a:ext cx="4004511" cy="3195955"/>
            <a:chOff x="994" y="2429"/>
            <a:chExt cx="5238" cy="5033"/>
          </a:xfrm>
        </p:grpSpPr>
        <p:grpSp>
          <p:nvGrpSpPr>
            <p:cNvPr id="28" name="组合 27"/>
            <p:cNvGrpSpPr/>
            <p:nvPr/>
          </p:nvGrpSpPr>
          <p:grpSpPr>
            <a:xfrm>
              <a:off x="1760" y="2429"/>
              <a:ext cx="4472" cy="5033"/>
              <a:chOff x="9300" y="2727"/>
              <a:chExt cx="4472" cy="5033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9301" y="3094"/>
                <a:ext cx="4471" cy="46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目前有两种方式：</a:t>
                </a:r>
                <a:endParaRPr lang="en-US" altLang="zh-CN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  <a:sym typeface="+mn-ea"/>
                </a:endParaRP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参考</a:t>
                </a:r>
                <a:r>
                  <a:rPr lang="en-US" altLang="zh-CN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forest</a:t>
                </a: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软件，静态模拟树木生长的不同状态，使得它在几个状态中过度切换</a:t>
                </a:r>
                <a:endParaRPr lang="en-US" altLang="zh-CN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  <a:sym typeface="+mn-ea"/>
                </a:endParaRPr>
              </a:p>
              <a:p>
                <a:pPr marL="228600" indent="-228600">
                  <a:lnSpc>
                    <a:spcPct val="150000"/>
                  </a:lnSpc>
                  <a:buAutoNum type="arabicPeriod"/>
                </a:pP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参考人物骨骼，对于枝干和树叶加入“关节”，加入随机参数控制生长。但这种方案存在的问题：树枝过多，随机生长参数难以控制。</a:t>
                </a:r>
                <a:endPara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9300" y="2727"/>
                <a:ext cx="3816" cy="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kern="0" spc="50" dirty="0">
                    <a:solidFill>
                      <a:srgbClr val="44855C"/>
                    </a:solidFill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树木生长</a:t>
                </a:r>
                <a:endParaRPr lang="en-US" altLang="zh-CN" sz="1600" b="1" kern="0" spc="50" dirty="0">
                  <a:solidFill>
                    <a:srgbClr val="44855C"/>
                  </a:solidFill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994" y="2429"/>
              <a:ext cx="88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03</a:t>
              </a:r>
            </a:p>
          </p:txBody>
        </p:sp>
      </p:grpSp>
      <p:grpSp>
        <p:nvGrpSpPr>
          <p:cNvPr id="32" name="PA_库_组合 31"/>
          <p:cNvGrpSpPr/>
          <p:nvPr>
            <p:custDataLst>
              <p:tags r:id="rId5"/>
            </p:custDataLst>
          </p:nvPr>
        </p:nvGrpSpPr>
        <p:grpSpPr>
          <a:xfrm>
            <a:off x="7955280" y="3872865"/>
            <a:ext cx="3326130" cy="2226310"/>
            <a:chOff x="994" y="2429"/>
            <a:chExt cx="5238" cy="3506"/>
          </a:xfrm>
        </p:grpSpPr>
        <p:grpSp>
          <p:nvGrpSpPr>
            <p:cNvPr id="33" name="组合 32"/>
            <p:cNvGrpSpPr/>
            <p:nvPr/>
          </p:nvGrpSpPr>
          <p:grpSpPr>
            <a:xfrm>
              <a:off x="1760" y="2429"/>
              <a:ext cx="4472" cy="3506"/>
              <a:chOff x="9300" y="2727"/>
              <a:chExt cx="4472" cy="3506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9301" y="3094"/>
                <a:ext cx="4471" cy="31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根据</a:t>
                </a:r>
                <a:r>
                  <a:rPr lang="en-US" altLang="zh-CN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Unity</a:t>
                </a:r>
                <a:r>
                  <a:rPr lang="zh-CN" altLang="en-US" sz="1400" dirty="0"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sym typeface="+mn-ea"/>
                  </a:rPr>
                  <a:t>的经验，这看上去应该是粒子系统的功能。用不同形状的粒子模拟雨滴和雪花，并且使用不同的运动方式，比如雨滴是自由落体的方程，而雪加入一些飘动的参数。</a:t>
                </a:r>
                <a:endPara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9300" y="2727"/>
                <a:ext cx="3816" cy="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b="1" kern="0" spc="50" dirty="0">
                    <a:solidFill>
                      <a:srgbClr val="286045"/>
                    </a:solidFill>
                    <a:uFillTx/>
                    <a:latin typeface="方正苏新诗柳楷简体" panose="02000000000000000000" pitchFamily="2" charset="-122"/>
                    <a:ea typeface="方正苏新诗柳楷简体" panose="02000000000000000000" pitchFamily="2" charset="-122"/>
                    <a:cs typeface="Arial" panose="020B0604020202020204" pitchFamily="34" charset="0"/>
                    <a:sym typeface="+mn-ea"/>
                  </a:rPr>
                  <a:t>（拓展）雨水的模拟</a:t>
                </a:r>
                <a:endParaRPr lang="en-US" altLang="zh-CN" sz="1600" b="1" kern="0" spc="50" dirty="0">
                  <a:solidFill>
                    <a:srgbClr val="286045"/>
                  </a:solidFill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994" y="2429"/>
              <a:ext cx="88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04</a:t>
              </a:r>
            </a:p>
          </p:txBody>
        </p:sp>
      </p:grpSp>
      <p:sp>
        <p:nvSpPr>
          <p:cNvPr id="39" name="PA_库_矩形 13"/>
          <p:cNvSpPr/>
          <p:nvPr>
            <p:custDataLst>
              <p:tags r:id="rId6"/>
            </p:custDataLst>
          </p:nvPr>
        </p:nvSpPr>
        <p:spPr bwMode="auto">
          <a:xfrm>
            <a:off x="1117279" y="290838"/>
            <a:ext cx="9957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anchor="t" anchorCtr="0">
            <a:spAutoFit/>
          </a:bodyPr>
          <a:lstStyle/>
          <a:p>
            <a:pPr algn="ctr" defTabSz="4572000">
              <a:lnSpc>
                <a:spcPts val="7200"/>
              </a:lnSpc>
            </a:pPr>
            <a:r>
              <a:rPr lang="zh-CN" altLang="en-US" sz="6000" spc="300" dirty="0">
                <a:blipFill>
                  <a:blip r:embed="rId10"/>
                  <a:stretch>
                    <a:fillRect/>
                  </a:stretch>
                </a:blipFill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Playfair Display SC" charset="0"/>
                <a:sym typeface="Bebas Neue" charset="0"/>
              </a:rPr>
              <a:t>技术问题</a:t>
            </a:r>
            <a:endParaRPr lang="en-US" sz="6000" spc="300" dirty="0">
              <a:blipFill>
                <a:blip r:embed="rId10"/>
                <a:stretch>
                  <a:fillRect/>
                </a:stretch>
              </a:blipFill>
              <a:latin typeface="方正苏新诗柳楷简体" panose="02000000000000000000" pitchFamily="2" charset="-122"/>
              <a:ea typeface="方正苏新诗柳楷简体" panose="02000000000000000000" pitchFamily="2" charset="-122"/>
              <a:cs typeface="Playfair Display SC" charset="0"/>
              <a:sym typeface="Bebas Neue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511</Words>
  <Application>Microsoft Office PowerPoint</Application>
  <PresentationFormat>宽屏</PresentationFormat>
  <Paragraphs>48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Bebas Neue</vt:lpstr>
      <vt:lpstr>Playfair Display SC</vt:lpstr>
      <vt:lpstr>等线</vt:lpstr>
      <vt:lpstr>等线 Light</vt:lpstr>
      <vt:lpstr>方正兰亭黑_GBK</vt:lpstr>
      <vt:lpstr>方正清刻本悦宋简体</vt:lpstr>
      <vt:lpstr>方正苏新诗柳楷简体</vt:lpstr>
      <vt:lpstr>楷体</vt:lpstr>
      <vt:lpstr>微软雅黑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泓臻 杨</dc:creator>
  <cp:lastModifiedBy>周 远笛</cp:lastModifiedBy>
  <cp:revision>18</cp:revision>
  <dcterms:created xsi:type="dcterms:W3CDTF">2019-05-09T14:40:24Z</dcterms:created>
  <dcterms:modified xsi:type="dcterms:W3CDTF">2019-05-16T02:33:22Z</dcterms:modified>
</cp:coreProperties>
</file>

<file path=docProps/thumbnail.jpeg>
</file>